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13"/>
  </p:notesMasterIdLst>
  <p:handoutMasterIdLst>
    <p:handoutMasterId r:id="rId14"/>
  </p:handoutMasterIdLst>
  <p:sldIdLst>
    <p:sldId id="373" r:id="rId5"/>
    <p:sldId id="1802" r:id="rId6"/>
    <p:sldId id="1803" r:id="rId7"/>
    <p:sldId id="1804" r:id="rId8"/>
    <p:sldId id="1805" r:id="rId9"/>
    <p:sldId id="1806" r:id="rId10"/>
    <p:sldId id="1807" r:id="rId11"/>
    <p:sldId id="1476" r:id="rId12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E1B"/>
    <a:srgbClr val="FC9B2F"/>
    <a:srgbClr val="ED1C2E"/>
    <a:srgbClr val="F6972E"/>
    <a:srgbClr val="FF5A6B"/>
    <a:srgbClr val="535353"/>
    <a:srgbClr val="939393"/>
    <a:srgbClr val="3F94CC"/>
    <a:srgbClr val="666666"/>
    <a:srgbClr val="878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 autoAdjust="0"/>
    <p:restoredTop sz="70884" autoAdjust="0"/>
  </p:normalViewPr>
  <p:slideViewPr>
    <p:cSldViewPr snapToGrid="0">
      <p:cViewPr varScale="1">
        <p:scale>
          <a:sx n="118" d="100"/>
          <a:sy n="118" d="100"/>
        </p:scale>
        <p:origin x="2216" y="192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12.02.20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2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49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6.sv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20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0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307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636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000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Kafka </a:t>
            </a:r>
            <a:r>
              <a:rPr lang="de-DE" dirty="0" err="1"/>
              <a:t>as</a:t>
            </a:r>
            <a:r>
              <a:rPr lang="de-DE" dirty="0"/>
              <a:t> an Event Store –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?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F7BC2B-0DC4-AA4B-B982-09862EE6D313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801B29C3-A59A-6449-9833-8C661093F7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5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93B6325-EE03-3F4F-B541-FD2D1E2F56F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440C70F2-2194-C743-8C14-0CA97305F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560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93C495A8-4792-6E4D-875D-400353F01F0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52CD6AF1-99CC-C645-B805-28138A5AD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7">
            <a:extLst>
              <a:ext uri="{FF2B5EF4-FFF2-40B4-BE49-F238E27FC236}">
                <a16:creationId xmlns:a16="http://schemas.microsoft.com/office/drawing/2014/main" id="{C19095E3-F564-4341-886C-4795505F56A6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637D6CF2-0618-7441-9FD3-55E531CE2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4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1948A82E-8933-334C-A14C-A1FC97937BF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0" name="Picture 6" descr="Bildergebnis für twitter">
            <a:extLst>
              <a:ext uri="{FF2B5EF4-FFF2-40B4-BE49-F238E27FC236}">
                <a16:creationId xmlns:a16="http://schemas.microsoft.com/office/drawing/2014/main" id="{B3B064FE-4E80-A048-82C1-01D46B1827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0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10E88B-44DC-EC4E-850C-7D93D4CDCCFB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694645D5-49F8-DE49-BC68-9C3456B9A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66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DA7A1-B0B7-074C-AAE3-BDAE43B08312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7327581F-EC3C-2C4E-89BD-51CF988EA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96849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621BD2D1-CB2E-754A-AC97-B560C6DAEFD8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9" name="Picture 6" descr="Bildergebnis für twitter">
            <a:extLst>
              <a:ext uri="{FF2B5EF4-FFF2-40B4-BE49-F238E27FC236}">
                <a16:creationId xmlns:a16="http://schemas.microsoft.com/office/drawing/2014/main" id="{028CE9D8-D4E5-C34E-B52E-ADB58D911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70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4809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1769BD60-FF17-B042-BE50-741ECB4A566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48E05855-0AC1-C148-AB0F-2174C633F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85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151160" cy="24814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288097-CD53-DE47-B545-5E48FC0C40F9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4" name="Picture 6" descr="Bildergebnis für twitter">
            <a:extLst>
              <a:ext uri="{FF2B5EF4-FFF2-40B4-BE49-F238E27FC236}">
                <a16:creationId xmlns:a16="http://schemas.microsoft.com/office/drawing/2014/main" id="{38619FAC-1B6F-D14C-BE92-CC2AC81C79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85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Kafka as an Event Store – is it Good Enough?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7">
            <a:extLst>
              <a:ext uri="{FF2B5EF4-FFF2-40B4-BE49-F238E27FC236}">
                <a16:creationId xmlns:a16="http://schemas.microsoft.com/office/drawing/2014/main" id="{5AD75CD9-9012-D14B-B53A-F70A1D031240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6" name="Picture 6" descr="Bildergebnis für twitter">
            <a:extLst>
              <a:ext uri="{FF2B5EF4-FFF2-40B4-BE49-F238E27FC236}">
                <a16:creationId xmlns:a16="http://schemas.microsoft.com/office/drawing/2014/main" id="{1B4BAF6B-F3DB-D44C-B09F-9F297494B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07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7">
            <a:extLst>
              <a:ext uri="{FF2B5EF4-FFF2-40B4-BE49-F238E27FC236}">
                <a16:creationId xmlns:a16="http://schemas.microsoft.com/office/drawing/2014/main" id="{B2ADB31B-AC96-104F-8C1B-D0002EADAB2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3" name="Picture 6" descr="Bildergebnis für twitter">
            <a:extLst>
              <a:ext uri="{FF2B5EF4-FFF2-40B4-BE49-F238E27FC236}">
                <a16:creationId xmlns:a16="http://schemas.microsoft.com/office/drawing/2014/main" id="{ED879305-F758-2240-A682-29E92DB0AA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1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99157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CE4B2954-0AEF-9C42-8150-C2885231942E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8" name="Picture 6" descr="Bildergebnis für twitter">
            <a:extLst>
              <a:ext uri="{FF2B5EF4-FFF2-40B4-BE49-F238E27FC236}">
                <a16:creationId xmlns:a16="http://schemas.microsoft.com/office/drawing/2014/main" id="{F8B93346-40E3-284E-BA17-3924BD1C3D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9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7DE8C6-2D9D-4349-865E-BD2CAD0F6C14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E1E72FAF-1E96-5345-88CD-DD54DE96E7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52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747C03-3F2F-2247-A92F-962D948C60F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52734A-5419-7E43-B66C-D90F9C813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33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6237979-DA30-884B-8C33-FEB83391A1FD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2B709807-9712-2C4E-85EA-CEB9F3CF4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0722F4-C31C-C043-9D1E-1DF9FCB47377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9" name="Picture 6" descr="Bildergebnis für twitter">
            <a:extLst>
              <a:ext uri="{FF2B5EF4-FFF2-40B4-BE49-F238E27FC236}">
                <a16:creationId xmlns:a16="http://schemas.microsoft.com/office/drawing/2014/main" id="{FFDD5FFF-1332-E24E-9502-E97E3FB307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83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B800920F-B375-9141-B99E-44494A98D56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7" name="Picture 6" descr="Bildergebnis für twitter">
            <a:extLst>
              <a:ext uri="{FF2B5EF4-FFF2-40B4-BE49-F238E27FC236}">
                <a16:creationId xmlns:a16="http://schemas.microsoft.com/office/drawing/2014/main" id="{AE9AA9CA-D048-2544-A673-558346A29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41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91271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7">
            <a:extLst>
              <a:ext uri="{FF2B5EF4-FFF2-40B4-BE49-F238E27FC236}">
                <a16:creationId xmlns:a16="http://schemas.microsoft.com/office/drawing/2014/main" id="{0BC07284-D3AA-D146-8ED7-B6D655CC10A1}"/>
              </a:ext>
            </a:extLst>
          </p:cNvPr>
          <p:cNvSpPr txBox="1">
            <a:spLocks/>
          </p:cNvSpPr>
          <p:nvPr userDrawn="1"/>
        </p:nvSpPr>
        <p:spPr>
          <a:xfrm>
            <a:off x="8289178" y="4701784"/>
            <a:ext cx="83468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 baseline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gschmutz</a:t>
            </a:r>
          </a:p>
        </p:txBody>
      </p:sp>
      <p:pic>
        <p:nvPicPr>
          <p:cNvPr id="12" name="Picture 6" descr="Bildergebnis für twitter">
            <a:extLst>
              <a:ext uri="{FF2B5EF4-FFF2-40B4-BE49-F238E27FC236}">
                <a16:creationId xmlns:a16="http://schemas.microsoft.com/office/drawing/2014/main" id="{CA531EF3-2A01-5B47-8097-02DC3AD481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3" y="4736785"/>
            <a:ext cx="266700" cy="22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6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0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27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Kafka as an Event Store – is it Good Enough?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9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get-start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hyperlink" Target="https://github.com/TrivadisPF/platys/blob/master/documentation/install.md" TargetMode="External"/><Relationship Id="rId4" Type="http://schemas.openxmlformats.org/officeDocument/2006/relationships/hyperlink" Target="https://docs.docker.com/compos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vadisPF/platys/blob/develop/platform-stacks/modern-data-platform/documentation/configuration.md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FCC2D-D6EA-6F40-8A41-CCF6E0114F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5169608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C29D3-4670-B242-8A99-669EC63891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Platys</a:t>
            </a:r>
            <a:r>
              <a:rPr lang="de-CH" dirty="0"/>
              <a:t> – </a:t>
            </a:r>
            <a:r>
              <a:rPr lang="de-CH" dirty="0" err="1"/>
              <a:t>Platform</a:t>
            </a:r>
            <a:r>
              <a:rPr lang="de-CH" dirty="0"/>
              <a:t> in </a:t>
            </a:r>
            <a:r>
              <a:rPr lang="de-CH"/>
              <a:t>a box</a:t>
            </a:r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Guido Schmutz, Ulises </a:t>
            </a:r>
            <a:r>
              <a:rPr lang="de-DE" dirty="0" err="1"/>
              <a:t>Fasoli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DC665-E9EA-AC4C-A0BD-2ED221BF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Data Platform in a Box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BB2179-6D9B-D54A-BBFE-E041D7FC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4317305" cy="3814058"/>
          </a:xfrm>
        </p:spPr>
        <p:txBody>
          <a:bodyPr/>
          <a:lstStyle/>
          <a:p>
            <a:r>
              <a:rPr lang="en-GB" dirty="0"/>
              <a:t>a tool for generating and provisioning Modern Data Platforms based on </a:t>
            </a:r>
            <a:r>
              <a:rPr lang="en-GB" dirty="0">
                <a:hlinkClick r:id="rId3"/>
              </a:rPr>
              <a:t>Docker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Docker Compose</a:t>
            </a:r>
            <a:endParaRPr lang="en-GB" dirty="0"/>
          </a:p>
          <a:p>
            <a:r>
              <a:rPr lang="en-GB" dirty="0"/>
              <a:t>main use is for small-scale Data Lab projects, Proof-of-Concepts (</a:t>
            </a:r>
            <a:r>
              <a:rPr lang="en-GB" dirty="0" err="1"/>
              <a:t>PoC</a:t>
            </a:r>
            <a:r>
              <a:rPr lang="en-GB" dirty="0"/>
              <a:t>) or Proof-of-value (</a:t>
            </a:r>
            <a:r>
              <a:rPr lang="en-GB" dirty="0" err="1"/>
              <a:t>PoV</a:t>
            </a:r>
            <a:r>
              <a:rPr lang="en-GB" dirty="0"/>
              <a:t>) projects as well as trainings</a:t>
            </a:r>
          </a:p>
          <a:p>
            <a:r>
              <a:rPr lang="en-GB" dirty="0"/>
              <a:t>A concrete </a:t>
            </a:r>
            <a:r>
              <a:rPr lang="en-GB" i="1" dirty="0"/>
              <a:t>Platform</a:t>
            </a:r>
            <a:r>
              <a:rPr lang="en-GB" dirty="0"/>
              <a:t> is always generated based on a given </a:t>
            </a:r>
            <a:r>
              <a:rPr lang="en-GB" i="1" dirty="0"/>
              <a:t>Platform Stack</a:t>
            </a:r>
          </a:p>
          <a:p>
            <a:r>
              <a:rPr lang="en-GB" dirty="0"/>
              <a:t>See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for how to install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</a:p>
          <a:p>
            <a:r>
              <a:rPr lang="en-GB" dirty="0"/>
              <a:t>https://github.com/TrivadisPF/platys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E791905-424F-864F-B4CA-EF92E1C9E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89" y="801522"/>
            <a:ext cx="4317305" cy="36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D54A-255A-7740-A2E8-80FFB2C6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454CF5-C8D3-F14D-8CF1-5782FAB5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Create a folder as your platform working directory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Initialize the platform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init</a:t>
            </a:r>
            <a:r>
              <a:rPr lang="en-CH" dirty="0"/>
              <a:t> command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</a:t>
            </a:r>
            <a:r>
              <a:rPr lang="en-CH" dirty="0"/>
              <a:t>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  <a:r>
              <a:rPr lang="en-CH" dirty="0"/>
              <a:t> file is created locally, holding all the possible options of the modern-data-platform 1.2.0 stack. See </a:t>
            </a:r>
            <a:r>
              <a:rPr lang="en-CH" dirty="0">
                <a:hlinkClick r:id="rId2"/>
              </a:rPr>
              <a:t>here</a:t>
            </a:r>
            <a:r>
              <a:rPr lang="en-CH" dirty="0"/>
              <a:t> for a documentation of the various options.</a:t>
            </a:r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  <a:p>
            <a:pPr marL="342900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F9019-ACE4-9443-8243-0F74FDD10D9A}"/>
              </a:ext>
            </a:extLst>
          </p:cNvPr>
          <p:cNvSpPr txBox="1"/>
          <p:nvPr/>
        </p:nvSpPr>
        <p:spPr>
          <a:xfrm>
            <a:off x="643569" y="2618487"/>
            <a:ext cx="7912602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1.2.0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D93FB-4E8E-1B4D-914F-8D283BC74F7C}"/>
              </a:ext>
            </a:extLst>
          </p:cNvPr>
          <p:cNvSpPr txBox="1"/>
          <p:nvPr/>
        </p:nvSpPr>
        <p:spPr>
          <a:xfrm>
            <a:off x="643569" y="1206169"/>
            <a:ext cx="7912602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platys-demo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dd platys-demo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57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en-CH" dirty="0"/>
              <a:t>Use an editor to set the needed services to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CH" dirty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516FA-59A8-5640-92AE-9A17FB43C084}"/>
              </a:ext>
            </a:extLst>
          </p:cNvPr>
          <p:cNvSpPr txBox="1"/>
          <p:nvPr/>
        </p:nvSpPr>
        <p:spPr>
          <a:xfrm>
            <a:off x="723206" y="1168411"/>
            <a:ext cx="5242589" cy="35394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 # Default values for the generator</a:t>
            </a:r>
          </a:p>
          <a:p>
            <a:r>
              <a:rPr lang="en-GB" sz="1400" dirty="0"/>
              <a:t> # this file can be used as a template for a custom configuration</a:t>
            </a:r>
          </a:p>
          <a:p>
            <a:r>
              <a:rPr lang="en-GB" sz="1400" dirty="0"/>
              <a:t> # or to know about the different variables available for the generator</a:t>
            </a:r>
          </a:p>
          <a:p>
            <a:r>
              <a:rPr lang="en-GB" sz="1400" dirty="0"/>
              <a:t>      platys:</a:t>
            </a:r>
          </a:p>
          <a:p>
            <a:r>
              <a:rPr lang="en-GB" sz="1400" dirty="0"/>
              <a:t>          platform-name: ‘platys-demo'</a:t>
            </a:r>
          </a:p>
          <a:p>
            <a:r>
              <a:rPr lang="en-GB" sz="1400" dirty="0"/>
              <a:t>          stack-image-name: '</a:t>
            </a:r>
            <a:r>
              <a:rPr lang="en-GB" sz="1400" dirty="0" err="1"/>
              <a:t>trivadis</a:t>
            </a:r>
            <a:r>
              <a:rPr lang="en-GB" sz="1400" dirty="0"/>
              <a:t>/platys-modern-data-platform'</a:t>
            </a:r>
          </a:p>
          <a:p>
            <a:r>
              <a:rPr lang="en-GB" sz="1400" dirty="0"/>
              <a:t>          stack-image-version: '1.2.0'</a:t>
            </a:r>
          </a:p>
          <a:p>
            <a:endParaRPr lang="en-GB" sz="1400" dirty="0"/>
          </a:p>
          <a:p>
            <a:r>
              <a:rPr lang="en-GB" sz="1400" dirty="0"/>
              <a:t>      # ===== Apache Zookeeper ========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KAFKA_enable</a:t>
            </a:r>
            <a:r>
              <a:rPr lang="en-GB" sz="1400" dirty="0"/>
              <a:t>: </a:t>
            </a:r>
            <a:r>
              <a:rPr lang="en-GB" sz="1400" b="1" dirty="0">
                <a:solidFill>
                  <a:srgbClr val="FF0000"/>
                </a:solidFill>
              </a:rPr>
              <a:t>true</a:t>
            </a:r>
          </a:p>
          <a:p>
            <a:r>
              <a:rPr lang="en-GB" sz="1400" dirty="0"/>
              <a:t>      # one of enterprise, community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KAFKA_edition</a:t>
            </a:r>
            <a:r>
              <a:rPr lang="en-GB" sz="1400" dirty="0"/>
              <a:t>: 'community'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KAFKA_volume_map_data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KAFKA_broker_nodes</a:t>
            </a:r>
            <a:r>
              <a:rPr lang="en-GB" sz="1400" dirty="0"/>
              <a:t>: 3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KAFKA_delete_topic_enable</a:t>
            </a:r>
            <a:r>
              <a:rPr lang="en-GB" sz="1400" dirty="0"/>
              <a:t>: false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KAFKA_auto_create_topics_enable</a:t>
            </a:r>
            <a:r>
              <a:rPr lang="en-GB" sz="1400" dirty="0"/>
              <a:t>: false</a:t>
            </a:r>
            <a:endParaRPr lang="en-CH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F140-14AB-2E49-A79A-9BB376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EB1F-5707-774D-BC93-C0DBF2D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CH" dirty="0"/>
              <a:t>Run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r>
              <a:rPr lang="en-CH" dirty="0"/>
              <a:t> to generate your platform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A folder with the name of the platform is created and in which all the artefacts for the Docker Compose stack can be found 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CH" dirty="0"/>
              <a:t>Navigate into that folder and start the stack using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  <a:p>
            <a:pPr marL="342900" indent="-342900">
              <a:buFont typeface="+mj-lt"/>
              <a:buAutoNum type="arabicPeriod" startAt="5"/>
            </a:pP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4DA4-DE8F-364E-81CB-1036185880FA}"/>
              </a:ext>
            </a:extLst>
          </p:cNvPr>
          <p:cNvSpPr txBox="1"/>
          <p:nvPr/>
        </p:nvSpPr>
        <p:spPr>
          <a:xfrm>
            <a:off x="719769" y="1234076"/>
            <a:ext cx="1860146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gen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C7AF-996C-2B4F-8FEB-1997464450DB}"/>
              </a:ext>
            </a:extLst>
          </p:cNvPr>
          <p:cNvSpPr txBox="1"/>
          <p:nvPr/>
        </p:nvSpPr>
        <p:spPr>
          <a:xfrm>
            <a:off x="719769" y="2887617"/>
            <a:ext cx="3852231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cd platys-demo-platform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  <a:endParaRPr lang="en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4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B6FB-C7DA-134D-85B5-56217061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Trivadis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platys</a:t>
            </a:r>
            <a:r>
              <a:rPr lang="en-CH" dirty="0"/>
              <a:t> – 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D6A5-7E09-3944-8B45-15B12ED0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 the init you can also pass a list of services to directly set to true to omit having to edit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config.yml</a:t>
            </a: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dirty="0"/>
              <a:t>You can list the available service of a given platform stack by using the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CH" dirty="0"/>
              <a:t>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CE38A-9EE2-8647-93FB-4B338A8FA910}"/>
              </a:ext>
            </a:extLst>
          </p:cNvPr>
          <p:cNvSpPr txBox="1"/>
          <p:nvPr/>
        </p:nvSpPr>
        <p:spPr>
          <a:xfrm>
            <a:off x="615699" y="1431944"/>
            <a:ext cx="7912602" cy="8309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platys-demo-platform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1.2.0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-f -s KAFKA,SPARK,JUPYTER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7F728-6DAE-104C-B0BF-8F51015F4835}"/>
              </a:ext>
            </a:extLst>
          </p:cNvPr>
          <p:cNvSpPr txBox="1"/>
          <p:nvPr/>
        </p:nvSpPr>
        <p:spPr>
          <a:xfrm>
            <a:off x="615699" y="2854485"/>
            <a:ext cx="7912602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platys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list_services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/platys-modern-data-platform          </a:t>
            </a:r>
            <a:b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-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1.2.0 </a:t>
            </a:r>
            <a:endParaRPr lang="en-CH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6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756F-0240-3649-AAD5-08F16933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517280" cy="588376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odern-data-platform</a:t>
            </a:r>
            <a:r>
              <a:rPr lang="en-CH" dirty="0"/>
              <a:t> – Service Overview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1DE02A-6CF2-F141-8852-4FA1DC4E3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1" y="709261"/>
            <a:ext cx="5774470" cy="43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16784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25206</TotalTime>
  <Words>459</Words>
  <Application>Microsoft Macintosh PowerPoint</Application>
  <PresentationFormat>On-screen Show (16:9)</PresentationFormat>
  <Paragraphs>69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Platys – Platform in a box</vt:lpstr>
      <vt:lpstr>Trivadis platys – Data Platform in a Box</vt:lpstr>
      <vt:lpstr>Trivadis platys – How does it work?</vt:lpstr>
      <vt:lpstr>Trivadis platys – How does it work?</vt:lpstr>
      <vt:lpstr>Trivadis platys – How does it work?</vt:lpstr>
      <vt:lpstr>Trivadis platys – Tips and Tricks</vt:lpstr>
      <vt:lpstr>modern-data-platform – Service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1375</cp:revision>
  <cp:lastPrinted>2019-11-06T13:38:54Z</cp:lastPrinted>
  <dcterms:created xsi:type="dcterms:W3CDTF">2017-10-30T14:31:32Z</dcterms:created>
  <dcterms:modified xsi:type="dcterms:W3CDTF">2020-02-12T10:48:22Z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